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</p:sldIdLst>
  <p:sldSz cx="18288000" cy="10287000"/>
  <p:notesSz cx="6858000" cy="9144000"/>
  <p:embeddedFontLst>
    <p:embeddedFont>
      <p:font typeface="Arial Black" panose="020B0A04020102020204" pitchFamily="34" charset="0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rdo Bold" panose="020B0604020202020204" charset="-79"/>
      <p:regular r:id="rId14"/>
    </p:embeddedFont>
    <p:embeddedFont>
      <p:font typeface="Chunk Five" panose="020B0604020202020204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Lato Bold" panose="020F0502020204030203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427984535,&quot;Placement&quot;:&quot;Footer&quot;,&quot;Top&quot;:789.343,&quot;Left&quot;:660.7514,&quot;SlideWidth&quot;:1440,&quot;SlideHeight&quot;:810}">
            <a:extLst>
              <a:ext uri="{FF2B5EF4-FFF2-40B4-BE49-F238E27FC236}">
                <a16:creationId xmlns:a16="http://schemas.microsoft.com/office/drawing/2014/main" id="{FA4F229A-5827-446D-9E6D-A2067310E91E}"/>
              </a:ext>
            </a:extLst>
          </p:cNvPr>
          <p:cNvSpPr txBox="1"/>
          <p:nvPr userDrawn="1"/>
        </p:nvSpPr>
        <p:spPr>
          <a:xfrm>
            <a:off x="8391543" y="10024656"/>
            <a:ext cx="150491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</a:rPr>
              <a:t>Classified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hyperlink" Target="https://public.tableau.com/app/profile/prajwalita.baruah/viz/HousingRegression_16735262477130/FeatureRelevancevs_Price?publish=y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69780" y="-3526052"/>
            <a:ext cx="11384280" cy="113842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56057" y="2325326"/>
            <a:ext cx="9003243" cy="553290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8206" y="546838"/>
            <a:ext cx="852714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Chunk Five"/>
              </a:rPr>
              <a:t>Mid </a:t>
            </a:r>
            <a:r>
              <a:rPr lang="en-US" sz="6000" dirty="0" err="1">
                <a:solidFill>
                  <a:srgbClr val="000000"/>
                </a:solidFill>
                <a:latin typeface="Chunk Five"/>
              </a:rPr>
              <a:t>Bootcamp</a:t>
            </a:r>
            <a:r>
              <a:rPr lang="en-US" sz="6000" dirty="0">
                <a:solidFill>
                  <a:srgbClr val="000000"/>
                </a:solidFill>
                <a:latin typeface="Chunk Five"/>
              </a:rPr>
              <a:t>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4264" y="2089888"/>
            <a:ext cx="8031136" cy="13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600" dirty="0">
                <a:solidFill>
                  <a:srgbClr val="000000"/>
                </a:solidFill>
                <a:latin typeface="Arial Black" panose="020B0A04020102020204" pitchFamily="34" charset="0"/>
              </a:rPr>
              <a:t>Housing Price Prediction: Regression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197828"/>
            <a:ext cx="5027210" cy="220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000000"/>
                </a:solidFill>
                <a:latin typeface="Lato"/>
              </a:rPr>
              <a:t>Presented by: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Lato"/>
              </a:rPr>
              <a:t> Prajwalita Baruah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Lato"/>
              </a:rPr>
              <a:t> Alejandro </a:t>
            </a:r>
            <a:r>
              <a:rPr lang="en-US" sz="2499" dirty="0" err="1">
                <a:solidFill>
                  <a:srgbClr val="000000"/>
                </a:solidFill>
                <a:latin typeface="Lato"/>
              </a:rPr>
              <a:t>Lamora</a:t>
            </a:r>
            <a:endParaRPr lang="en-US" sz="2499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Lato"/>
              </a:rPr>
              <a:t> Thuy LE</a:t>
            </a:r>
          </a:p>
          <a:p>
            <a:pPr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Lato"/>
            </a:endParaRPr>
          </a:p>
        </p:txBody>
      </p:sp>
      <p:pic>
        <p:nvPicPr>
          <p:cNvPr id="1026" name="Picture 2" descr="Ironhack Logo PNG Vector (SVG) Free Download">
            <a:extLst>
              <a:ext uri="{FF2B5EF4-FFF2-40B4-BE49-F238E27FC236}">
                <a16:creationId xmlns:a16="http://schemas.microsoft.com/office/drawing/2014/main" id="{A08390CF-7A6D-4E71-B064-AB28707A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3" b="98276" l="6452" r="95853">
                        <a14:foregroundMark x1="49309" y1="22414" x2="49309" y2="22414"/>
                        <a14:foregroundMark x1="53456" y1="4741" x2="53456" y2="4741"/>
                        <a14:foregroundMark x1="48387" y1="95690" x2="48387" y2="95690"/>
                        <a14:foregroundMark x1="96313" y1="58621" x2="96313" y2="58621"/>
                        <a14:foregroundMark x1="6912" y1="48276" x2="6912" y2="48276"/>
                        <a14:foregroundMark x1="37327" y1="36638" x2="37327" y2="36638"/>
                        <a14:foregroundMark x1="54378" y1="41379" x2="54378" y2="41379"/>
                        <a14:foregroundMark x1="44240" y1="60776" x2="44240" y2="60776"/>
                        <a14:foregroundMark x1="47926" y1="1724" x2="47926" y2="1724"/>
                        <a14:foregroundMark x1="52995" y1="98276" x2="52995" y2="98276"/>
                        <a14:backgroundMark x1="9217" y1="9483" x2="9217" y2="9483"/>
                        <a14:backgroundMark x1="9217" y1="9483" x2="9217" y2="9483"/>
                        <a14:backgroundMark x1="9217" y1="9483" x2="9217" y2="9483"/>
                        <a14:backgroundMark x1="9217" y1="9483" x2="9217" y2="9483"/>
                        <a14:backgroundMark x1="7834" y1="11207" x2="25346" y2="9052"/>
                        <a14:backgroundMark x1="5069" y1="4741" x2="5069" y2="4741"/>
                        <a14:backgroundMark x1="5069" y1="4741" x2="5069" y2="4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9433" y="536873"/>
            <a:ext cx="2443949" cy="261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03050" y="0"/>
            <a:ext cx="4184950" cy="41849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84580" y="890830"/>
            <a:ext cx="3249284" cy="247536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762000"/>
            <a:ext cx="6002402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Agenda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737543"/>
            <a:ext cx="2346096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84975"/>
            <a:ext cx="7566660" cy="15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>
                <a:solidFill>
                  <a:srgbClr val="7E8489"/>
                </a:solidFill>
                <a:latin typeface="Lato Bold"/>
              </a:rPr>
              <a:t>Business Question</a:t>
            </a:r>
          </a:p>
          <a:p>
            <a:pPr>
              <a:lnSpc>
                <a:spcPts val="6300"/>
              </a:lnSpc>
            </a:pPr>
            <a:endParaRPr lang="en-US" sz="4200">
              <a:solidFill>
                <a:srgbClr val="7E8489"/>
              </a:solidFill>
              <a:latin typeface="Lat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92640" y="2737543"/>
            <a:ext cx="2933816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92640" y="4384975"/>
            <a:ext cx="7566660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>
                <a:solidFill>
                  <a:srgbClr val="7E8489"/>
                </a:solidFill>
                <a:latin typeface="Lato Bold"/>
              </a:rPr>
              <a:t>Exploration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631909"/>
            <a:ext cx="2787739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279340"/>
            <a:ext cx="7566660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>
                <a:solidFill>
                  <a:srgbClr val="7E8489"/>
                </a:solidFill>
                <a:latin typeface="Lato Bold"/>
              </a:rPr>
              <a:t>Analysing  and Predicting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47950" y="5631909"/>
            <a:ext cx="2727664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92640" y="7279340"/>
            <a:ext cx="756666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 dirty="0">
                <a:solidFill>
                  <a:srgbClr val="7E8489"/>
                </a:solidFill>
                <a:latin typeface="Lato Bold"/>
              </a:rPr>
              <a:t>Findings and Learnings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762961" cy="476296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8700" y="1028700"/>
            <a:ext cx="7468522" cy="7772400"/>
            <a:chOff x="0" y="0"/>
            <a:chExt cx="9958029" cy="10363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0470" r="35118"/>
            <a:stretch>
              <a:fillRect/>
            </a:stretch>
          </p:blipFill>
          <p:spPr>
            <a:xfrm>
              <a:off x="0" y="0"/>
              <a:ext cx="9958029" cy="103632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0168512" y="1764531"/>
            <a:ext cx="690812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Chunk Five"/>
              </a:rPr>
              <a:t>Business Question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8512" y="3176312"/>
            <a:ext cx="6609212" cy="13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dirty="0">
                <a:solidFill>
                  <a:srgbClr val="7E8489"/>
                </a:solidFill>
                <a:latin typeface="Lato"/>
              </a:rPr>
              <a:t>Predicting housing price based on feature relevance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83329" y="4540568"/>
            <a:ext cx="3920490" cy="3920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18073" y="1730826"/>
            <a:ext cx="3836264" cy="383626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46193" y="231775"/>
            <a:ext cx="7313107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Chunk Five"/>
              </a:rPr>
              <a:t>Exploration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763000" y="2171700"/>
            <a:ext cx="7391400" cy="3769332"/>
            <a:chOff x="-7178756" y="-214884"/>
            <a:chExt cx="10694019" cy="5828217"/>
          </a:xfrm>
        </p:grpSpPr>
        <p:sp>
          <p:nvSpPr>
            <p:cNvPr id="18" name="TextBox 18"/>
            <p:cNvSpPr txBox="1"/>
            <p:nvPr/>
          </p:nvSpPr>
          <p:spPr>
            <a:xfrm>
              <a:off x="-7178756" y="4957496"/>
              <a:ext cx="5278152" cy="655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endParaRPr lang="en-US" sz="2499" dirty="0">
                <a:solidFill>
                  <a:srgbClr val="7E8489"/>
                </a:solidFill>
                <a:latin typeface="Lato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747" y="-214884"/>
              <a:ext cx="3492516" cy="1154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endParaRPr lang="en-US" sz="5000" dirty="0">
                <a:solidFill>
                  <a:srgbClr val="000000"/>
                </a:solidFill>
                <a:latin typeface="Chunk Five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45092"/>
              <a:ext cx="3316288" cy="647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 dirty="0">
                <a:solidFill>
                  <a:srgbClr val="000000"/>
                </a:solidFill>
                <a:latin typeface="Lato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7242287" cy="2954027"/>
            <a:chOff x="0" y="0"/>
            <a:chExt cx="11211068" cy="5129585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/>
            <a:srcRect t="27460" b="3929"/>
            <a:stretch>
              <a:fillRect/>
            </a:stretch>
          </p:blipFill>
          <p:spPr>
            <a:xfrm>
              <a:off x="0" y="0"/>
              <a:ext cx="11211068" cy="5129585"/>
            </a:xfrm>
            <a:prstGeom prst="rect">
              <a:avLst/>
            </a:prstGeom>
          </p:spPr>
        </p:pic>
      </p:grpSp>
      <p:sp>
        <p:nvSpPr>
          <p:cNvPr id="25" name="CuadroTexto 24"/>
          <p:cNvSpPr txBox="1"/>
          <p:nvPr/>
        </p:nvSpPr>
        <p:spPr>
          <a:xfrm>
            <a:off x="9448800" y="1426454"/>
            <a:ext cx="3761927" cy="1651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rdo Bold"/>
              </a:rPr>
              <a:t>EDA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rdo Bold"/>
              </a:rPr>
              <a:t>Visualization</a:t>
            </a:r>
          </a:p>
          <a:p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654049" y="9436921"/>
            <a:ext cx="63692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Lato"/>
              </a:rPr>
              <a:t>Dashboard</a:t>
            </a:r>
            <a:r>
              <a:rPr lang="en-US" sz="2200" dirty="0">
                <a:solidFill>
                  <a:srgbClr val="000000"/>
                </a:solidFill>
                <a:latin typeface="Lato"/>
              </a:rPr>
              <a:t>: </a:t>
            </a:r>
            <a:r>
              <a:rPr lang="en-US" sz="2400" dirty="0">
                <a:hlinkClick r:id="rId7"/>
              </a:rPr>
              <a:t>Housing Regression | Tableau Public</a:t>
            </a:r>
            <a:endParaRPr lang="es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19ECAF-2BD0-400C-AF0E-F4DDB126D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115" y="3029993"/>
            <a:ext cx="10734485" cy="64490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10060646"/>
            <a:ext cx="4847972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 defTabSz="914445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2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 defTabSz="914445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7" y="9391483"/>
            <a:ext cx="968549" cy="5133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12744" y="-997586"/>
            <a:ext cx="5661660" cy="566166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5239" y="605156"/>
            <a:ext cx="11437526" cy="111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14445">
              <a:lnSpc>
                <a:spcPts val="8960"/>
              </a:lnSpc>
            </a:pPr>
            <a:r>
              <a:rPr lang="en-US" sz="6399">
                <a:solidFill>
                  <a:srgbClr val="000000"/>
                </a:solidFill>
                <a:latin typeface="Chunk Five"/>
              </a:rPr>
              <a:t>Analysing and Predicting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8754" y="2420035"/>
            <a:ext cx="3198767" cy="128532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27304" y="4135438"/>
            <a:ext cx="5154438" cy="102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14445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ato"/>
              </a:rPr>
              <a:t>Feature Engineering and Selection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6800" y="5429591"/>
            <a:ext cx="5334000" cy="4220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Scaling</a:t>
            </a:r>
          </a:p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Feature selection</a:t>
            </a:r>
          </a:p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Model Selection &amp; Evaluation:</a:t>
            </a: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       - Multi Linear Regression: 65%</a:t>
            </a: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       - </a:t>
            </a:r>
            <a:r>
              <a:rPr lang="en-GB" sz="2499" dirty="0">
                <a:solidFill>
                  <a:srgbClr val="7E8489"/>
                </a:solidFill>
                <a:latin typeface="Lato"/>
              </a:rPr>
              <a:t>KNN model: 70%</a:t>
            </a:r>
            <a:endParaRPr lang="en-US" sz="2499" dirty="0">
              <a:solidFill>
                <a:srgbClr val="7E8489"/>
              </a:solidFill>
              <a:latin typeface="Lato"/>
            </a:endParaRP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       - Random Forest Regression: 81%</a:t>
            </a:r>
          </a:p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endParaRPr lang="en-US" sz="2499" dirty="0">
              <a:solidFill>
                <a:srgbClr val="7E8489"/>
              </a:solidFill>
              <a:latin typeface="Lato"/>
            </a:endParaRPr>
          </a:p>
          <a:p>
            <a:pPr defTabSz="914445">
              <a:lnSpc>
                <a:spcPts val="3749"/>
              </a:lnSpc>
            </a:pPr>
            <a:endParaRPr lang="en-US" sz="2499" dirty="0">
              <a:solidFill>
                <a:srgbClr val="7E8489"/>
              </a:solidFill>
              <a:latin typeface="Lato"/>
            </a:endParaRPr>
          </a:p>
          <a:p>
            <a:pPr defTabSz="914445">
              <a:lnSpc>
                <a:spcPts val="3749"/>
              </a:lnSpc>
            </a:pPr>
            <a:endParaRPr lang="en-US" sz="2499" dirty="0">
              <a:solidFill>
                <a:srgbClr val="7E8489"/>
              </a:solidFill>
              <a:latin typeface="La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10888" y="5583618"/>
            <a:ext cx="5152866" cy="89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“</a:t>
            </a: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."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DDB28A-9ED1-6521-6BD6-1F4F24CD3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2" y="2192804"/>
            <a:ext cx="10145496" cy="68941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48906" y="1890166"/>
            <a:ext cx="3920490" cy="392049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869680" y="1028700"/>
            <a:ext cx="8389620" cy="7417508"/>
            <a:chOff x="0" y="0"/>
            <a:chExt cx="11186160" cy="989001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4" r="7727"/>
            <a:stretch>
              <a:fillRect/>
            </a:stretch>
          </p:blipFill>
          <p:spPr>
            <a:xfrm>
              <a:off x="0" y="0"/>
              <a:ext cx="11186160" cy="989001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381000" y="35512"/>
            <a:ext cx="8153400" cy="1150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5400" dirty="0">
                <a:solidFill>
                  <a:srgbClr val="000000"/>
                </a:solidFill>
                <a:latin typeface="Chunk Five"/>
              </a:rPr>
              <a:t>Findings and Learnings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0" y="1788294"/>
            <a:ext cx="8153400" cy="4694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b="1" dirty="0">
                <a:solidFill>
                  <a:srgbClr val="000000"/>
                </a:solidFill>
                <a:latin typeface="Lato"/>
              </a:rPr>
              <a:t>Findings: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Sqft_living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, Grade, View, Waterfront are the main drivers of the price of houses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Id,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Yr_built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House_age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did not affect the price of houses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Waterfront houses with 5 beds &amp; high grades have high avg price 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Random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Forest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Regression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: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the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most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robust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model</a:t>
            </a:r>
            <a:endParaRPr lang="es-ES" sz="2400" b="1" dirty="0">
              <a:solidFill>
                <a:schemeClr val="tx1">
                  <a:lumMod val="50000"/>
                  <a:lumOff val="50000"/>
                </a:schemeClr>
              </a:solidFill>
              <a:latin typeface="Lato"/>
            </a:endParaRP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Lato"/>
            </a:endParaRPr>
          </a:p>
          <a:p>
            <a:pPr>
              <a:lnSpc>
                <a:spcPts val="3749"/>
              </a:lnSpc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  <a:p>
            <a:pPr marL="342900" indent="-342900">
              <a:lnSpc>
                <a:spcPts val="3749"/>
              </a:lnSpc>
              <a:buFont typeface="Wingdings" panose="05000000000000000000" pitchFamily="2" charset="2"/>
              <a:buChar char="§"/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313923"/>
            <a:ext cx="8001000" cy="3745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b="1" dirty="0">
                <a:solidFill>
                  <a:srgbClr val="000000"/>
                </a:solidFill>
                <a:latin typeface="Lato"/>
              </a:rPr>
              <a:t>Learnings: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Tableau Visualizations 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&amp; Dashboards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Lato"/>
            </a:endParaRP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Random Forest Regression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Geolocation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/ map visualization with Tableau and Python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Teamwork / collaboration in Data Analytics tasks </a:t>
            </a:r>
          </a:p>
          <a:p>
            <a:pPr>
              <a:lnSpc>
                <a:spcPts val="3749"/>
              </a:lnSpc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  <a:p>
            <a:pPr marL="342900" indent="-342900">
              <a:lnSpc>
                <a:spcPts val="3749"/>
              </a:lnSpc>
              <a:buFont typeface="Wingdings" panose="05000000000000000000" pitchFamily="2" charset="2"/>
              <a:buChar char="§"/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477876" y="-1157605"/>
            <a:ext cx="5661660" cy="56616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86600" y="1673225"/>
            <a:ext cx="4114800" cy="411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785242" y="5989320"/>
            <a:ext cx="6717516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179</Words>
  <Application>Microsoft Office PowerPoint</Application>
  <PresentationFormat>Custom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Lato Bold</vt:lpstr>
      <vt:lpstr>Calibri</vt:lpstr>
      <vt:lpstr>Chunk Five</vt:lpstr>
      <vt:lpstr>Cardo Bold</vt:lpstr>
      <vt:lpstr>Arial Black</vt:lpstr>
      <vt:lpstr>Wingdings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</dc:title>
  <cp:lastModifiedBy>Prajwalita Baruah</cp:lastModifiedBy>
  <cp:revision>16</cp:revision>
  <dcterms:created xsi:type="dcterms:W3CDTF">2006-08-16T00:00:00Z</dcterms:created>
  <dcterms:modified xsi:type="dcterms:W3CDTF">2023-01-21T08:37:42Z</dcterms:modified>
  <dc:identifier>DAFYIv28EGU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02bf62-88e6-456d-b298-e2abb13de1ea_Enabled">
    <vt:lpwstr>true</vt:lpwstr>
  </property>
  <property fmtid="{D5CDD505-2E9C-101B-9397-08002B2CF9AE}" pid="3" name="MSIP_Label_0702bf62-88e6-456d-b298-e2abb13de1ea_SetDate">
    <vt:lpwstr>2023-01-21T08:37:39Z</vt:lpwstr>
  </property>
  <property fmtid="{D5CDD505-2E9C-101B-9397-08002B2CF9AE}" pid="4" name="MSIP_Label_0702bf62-88e6-456d-b298-e2abb13de1ea_Method">
    <vt:lpwstr>Standard</vt:lpwstr>
  </property>
  <property fmtid="{D5CDD505-2E9C-101B-9397-08002B2CF9AE}" pid="5" name="MSIP_Label_0702bf62-88e6-456d-b298-e2abb13de1ea_Name">
    <vt:lpwstr>0702bf62-88e6-456d-b298-e2abb13de1ea</vt:lpwstr>
  </property>
  <property fmtid="{D5CDD505-2E9C-101B-9397-08002B2CF9AE}" pid="6" name="MSIP_Label_0702bf62-88e6-456d-b298-e2abb13de1ea_SiteId">
    <vt:lpwstr>548d26ab-8caa-49e1-97c2-a1b1a06cc39c</vt:lpwstr>
  </property>
  <property fmtid="{D5CDD505-2E9C-101B-9397-08002B2CF9AE}" pid="7" name="MSIP_Label_0702bf62-88e6-456d-b298-e2abb13de1ea_ActionId">
    <vt:lpwstr>2a4cbe7b-1cec-4f10-a13c-a178beac1168</vt:lpwstr>
  </property>
  <property fmtid="{D5CDD505-2E9C-101B-9397-08002B2CF9AE}" pid="8" name="MSIP_Label_0702bf62-88e6-456d-b298-e2abb13de1ea_ContentBits">
    <vt:lpwstr>2</vt:lpwstr>
  </property>
</Properties>
</file>